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http://customooxmlschemas.google.com/">
      <go:slidesCustomData xmlns:go="http://customooxmlschemas.google.com/" r:id="rId25" roundtripDataSignature="AMtx7mjcv5RxxuYZ1nci4Er+r6qLrSVg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In the context of maintaining a sustainable business, as well as maintaining sustainability in the prospect of maintaining a proper relationship with the clients, the authorities are supposed to manage the pricing policies in an effective manner. The price of the facilities can be minimal. This type of approach can be helpful in the process of maintaining sustainability in business. More on this, the facilities will become affordable for those people, who come from a lower, as well as moderate, background of financial incomes. Apart from this, the mentioned facilities of hospitality and healthcare will become available for patients suffering from any type of disease or problem.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In each and every implementation there are some risks that can be a great barrier for implementing the plan effectively. In the context of Roehampton Hospital’s project, the risks that most vivid risks are the solutions that have been taken into consideration may be expensive to a great extent and can affect the plan from the proper implementation. Some solutions also create problems for the government as they are against the policies of the National Health Service.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The present project has been delivered to the consultant agency because it needs a proper solution for further improvement. Roehampton Hospital is a reputed hospital and it is not controlled by any private organisation. As it is regulated through public funds, the satisfaction of the public is the first and foremost service that the hospital has to be taken into account. In the present context, since the hospital is very much unable to meet the expectation of the people the case has been delivered to a consultancy firm to solve the particular issues.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This report has recorded the various aspects related to the problems in the project. There is also a record of the various plans which can be able to mitigate those problems in an effective manner. More on this, this report has recorded the desired outcomes of the project, when it gets completed as well as implemented in a proper manner. There has also been a record of the estimated pricing for the facilities, which is supposed to be provided after the project is completed.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In the UK, National Health Service (NHS) is the major health service authority which controls the whole healthcare departments and units in the country. The major challenges are really effective to cause a great problem in the health sector, Roehampton Hospital has faced some issues regarding meeting people’s expectations through their hospitality services.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Individuals are responsible in order to pay their fees to the hospitals which creates a financial barrier for a large proportion to afford better quality health services. Due to privatisation, there are a number of preferences for people to choose what they want and this particular reason creates great competition in the market. The problem has been identified as NHS does not have adequate social care for the people who are admitted to the hospital for a long period.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Unnecessary charges regarding the inappropriate use of Accident and Emergency (A&amp;E) are a notable problem for all the hospitals in the UK. NHS has taken an initiative to increase efficiency in providing better services to their customers by reducing the bureaucracy however this initiative is under some confusion that whether it will be able to do it or not. The change of technology too quickly in the health sector is a great barrier for healthcare associates to grab them or make out them easily.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In the context of maintaining an alternative approach regarding the privatisation of the monetary resources of a certain individual, there can be a prospect related to the development of private digital currencies. This can be helpful for the better management of financial resources in an effective manner. There can be another aspect related to the competition in the market. The authorities may take effective initiatives in the context of increasing cooperative approaches in the market of business around the whole world. In the case of mitigating the problems related to unnecessary charges applied for the patients, there can also be a mention of an alternative approach. In this context, healthcare facilities are supposed to apply tele consultancy facilities for the convenience of the patients in an effective manner.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There can be some problems in the context of the implementation of digital currencies. There can be a problem in this mentioned context, as there can be a problem regarding the determination of the value of digital currencies in a proper as well as effective manner. Apart from this, there can be a problem regarding the process of implementation of cooperative approaches. There can be an issue related to the breach of security in the process of maintaining effective communication with other people in a professional manner.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The purpose of the project will be to highlight the policies of NHS that are creating issues for the hospitals to serve their patients in an effective way and also to overcome the barriers which have prevented Roehampton Hospital to transformed its services into a worthy and effective one. Another purpose of this project is to identify all the specific issues and solve them from their specific perspectives to enhance the services of Roehampton Hospital. It will also be expected the project will be able to satisfy the managers by giving them effectiveness and an authentic positive outcome of the project.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GB" sz="1200">
                <a:solidFill>
                  <a:schemeClr val="dk1"/>
                </a:solidFill>
                <a:latin typeface="Times New Roman"/>
                <a:ea typeface="Times New Roman"/>
                <a:cs typeface="Times New Roman"/>
                <a:sym typeface="Times New Roman"/>
              </a:rPr>
              <a:t> </a:t>
            </a:r>
            <a:r>
              <a:rPr lang="en-GB" sz="1200">
                <a:solidFill>
                  <a:schemeClr val="dk1"/>
                </a:solidFill>
                <a:latin typeface="Times New Roman"/>
                <a:ea typeface="Times New Roman"/>
                <a:cs typeface="Times New Roman"/>
                <a:sym typeface="Times New Roman"/>
              </a:rPr>
              <a:t>In the present context, the strategy of the project will be implemented in three specific stages. In the first stage, the plans will be taken into consideration which are affecting the hospital services for example the unnecessary charges related to the Accident and Emergency plan and the saving efficiency plan are very much affected the hospital services. After identifying each and every specific cause the second step will be the reformation. The necessary approaches will be taken into consideration such as the reduction of charges, improvement of social care, modification of the privatisation concept and finally provide technological knowledge. Since advanced technologies are being used in the hospital, comprehensive knowledge is very much required in order to use the technology in an effective way.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In order to execute a strategy or implement a plan there must be a need for a group of people. In the present context, a group will be assigned to execute the plan in a proper way. The group will consist of six members where I will take part as a senior consultant and a group of five members will be there to provide assistance for me to complete the project in a very helpful manner. The team will be a keen observer of each and every aspect of the challenges and the specific remedies associated with them.</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17"/>
          <p:cNvGrpSpPr/>
          <p:nvPr/>
        </p:nvGrpSpPr>
        <p:grpSpPr>
          <a:xfrm>
            <a:off x="6098378" y="5"/>
            <a:ext cx="3045625" cy="2030570"/>
            <a:chOff x="6098378" y="5"/>
            <a:chExt cx="3045625" cy="2030570"/>
          </a:xfrm>
        </p:grpSpPr>
        <p:sp>
          <p:nvSpPr>
            <p:cNvPr id="11" name="Google Shape;11;p1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7"/>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7"/>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17"/>
          <p:cNvSpPr txBox="1"/>
          <p:nvPr>
            <p:ph type="ctrTitle"/>
          </p:nvPr>
        </p:nvSpPr>
        <p:spPr>
          <a:xfrm>
            <a:off x="598100" y="1775222"/>
            <a:ext cx="8222100" cy="838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 name="Google Shape;17;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26"/>
          <p:cNvGrpSpPr/>
          <p:nvPr/>
        </p:nvGrpSpPr>
        <p:grpSpPr>
          <a:xfrm>
            <a:off x="6098378" y="5"/>
            <a:ext cx="3045625" cy="2030570"/>
            <a:chOff x="6098378" y="5"/>
            <a:chExt cx="3045625" cy="2030570"/>
          </a:xfrm>
        </p:grpSpPr>
        <p:sp>
          <p:nvSpPr>
            <p:cNvPr id="71" name="Google Shape;71;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6"/>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6"/>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 name="Google Shape;76;p2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7" name="Google Shape;77;p2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8" name="Google Shape;78;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grpSp>
        <p:nvGrpSpPr>
          <p:cNvPr id="20" name="Google Shape;20;p18"/>
          <p:cNvGrpSpPr/>
          <p:nvPr/>
        </p:nvGrpSpPr>
        <p:grpSpPr>
          <a:xfrm>
            <a:off x="0" y="3903669"/>
            <a:ext cx="9144000" cy="1239925"/>
            <a:chOff x="0" y="3903669"/>
            <a:chExt cx="9144000" cy="1239925"/>
          </a:xfrm>
        </p:grpSpPr>
        <p:sp>
          <p:nvSpPr>
            <p:cNvPr id="21" name="Google Shape;21;p18"/>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8"/>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8"/>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8"/>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8"/>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1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7" name="Google Shape;27;p1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8" name="Google Shape;28;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9" name="Shape 29"/>
        <p:cNvGrpSpPr/>
        <p:nvPr/>
      </p:nvGrpSpPr>
      <p:grpSpPr>
        <a:xfrm>
          <a:off x="0" y="0"/>
          <a:ext cx="0" cy="0"/>
          <a:chOff x="0" y="0"/>
          <a:chExt cx="0" cy="0"/>
        </a:xfrm>
      </p:grpSpPr>
      <p:grpSp>
        <p:nvGrpSpPr>
          <p:cNvPr id="30" name="Google Shape;30;p19"/>
          <p:cNvGrpSpPr/>
          <p:nvPr/>
        </p:nvGrpSpPr>
        <p:grpSpPr>
          <a:xfrm>
            <a:off x="6098378" y="5"/>
            <a:ext cx="3045625" cy="2030570"/>
            <a:chOff x="6098378" y="5"/>
            <a:chExt cx="3045625" cy="2030570"/>
          </a:xfrm>
        </p:grpSpPr>
        <p:sp>
          <p:nvSpPr>
            <p:cNvPr id="31" name="Google Shape;31;p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9"/>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9"/>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19"/>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2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0" name="Google Shape;40;p2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2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2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5" name="Google Shape;45;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22"/>
          <p:cNvSpPr txBox="1"/>
          <p:nvPr>
            <p:ph idx="1" type="body"/>
          </p:nvPr>
        </p:nvSpPr>
        <p:spPr>
          <a:xfrm>
            <a:off x="311700" y="1465804"/>
            <a:ext cx="2808000" cy="31032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 name="Google Shape;49;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23"/>
          <p:cNvGrpSpPr/>
          <p:nvPr/>
        </p:nvGrpSpPr>
        <p:grpSpPr>
          <a:xfrm>
            <a:off x="6098378" y="5"/>
            <a:ext cx="3045625" cy="2030570"/>
            <a:chOff x="6098378" y="5"/>
            <a:chExt cx="3045625" cy="2030570"/>
          </a:xfrm>
        </p:grpSpPr>
        <p:sp>
          <p:nvSpPr>
            <p:cNvPr id="52" name="Google Shape;52;p23"/>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3"/>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3"/>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3"/>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3"/>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 name="Google Shape;57;p2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58" name="Google Shape;58;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24"/>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 name="Google Shape;61;p24"/>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3" name="Google Shape;63;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65" name="Google Shape;65;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2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8" name="Google Shape;68;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
          <p:cNvSpPr txBox="1"/>
          <p:nvPr>
            <p:ph type="ctrTitle"/>
          </p:nvPr>
        </p:nvSpPr>
        <p:spPr>
          <a:xfrm>
            <a:off x="1691200" y="2418000"/>
            <a:ext cx="6135900" cy="86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b="1" lang="en-GB" sz="5400">
                <a:solidFill>
                  <a:srgbClr val="000000"/>
                </a:solidFill>
                <a:latin typeface="Times New Roman"/>
                <a:ea typeface="Times New Roman"/>
                <a:cs typeface="Times New Roman"/>
                <a:sym typeface="Times New Roman"/>
              </a:rPr>
              <a:t>CONSULTANCY PRACTICE</a:t>
            </a:r>
            <a:endParaRPr b="1" sz="5400">
              <a:solidFill>
                <a:srgbClr val="00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 Pricing </a:t>
            </a:r>
            <a:endParaRPr b="1" sz="2400">
              <a:latin typeface="Times New Roman"/>
              <a:ea typeface="Times New Roman"/>
              <a:cs typeface="Times New Roman"/>
              <a:sym typeface="Times New Roman"/>
            </a:endParaRPr>
          </a:p>
          <a:p>
            <a:pPr indent="0" lvl="0" marL="0" rtl="0" algn="l">
              <a:lnSpc>
                <a:spcPct val="100000"/>
              </a:lnSpc>
              <a:spcBef>
                <a:spcPts val="0"/>
              </a:spcBef>
              <a:spcAft>
                <a:spcPts val="0"/>
              </a:spcAft>
              <a:buSzPts val="3000"/>
              <a:buNone/>
            </a:pPr>
            <a:r>
              <a:t/>
            </a:r>
            <a:endParaRPr sz="2400"/>
          </a:p>
        </p:txBody>
      </p:sp>
      <p:sp>
        <p:nvSpPr>
          <p:cNvPr id="156" name="Google Shape;156;p10"/>
          <p:cNvSpPr txBox="1"/>
          <p:nvPr>
            <p:ph idx="1" type="body"/>
          </p:nvPr>
        </p:nvSpPr>
        <p:spPr>
          <a:xfrm>
            <a:off x="311700" y="1152475"/>
            <a:ext cx="7217100" cy="10554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Minimal price for the facilities, yearly £3,840 for each individual (gov.uk, 2022)</a:t>
            </a:r>
            <a:endParaRPr sz="1600">
              <a:solidFill>
                <a:schemeClr val="dk1"/>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Affordable for people from the lower and moderate background of income</a:t>
            </a:r>
            <a:endParaRPr sz="1600">
              <a:solidFill>
                <a:schemeClr val="dk1"/>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Facilities available for every patient </a:t>
            </a:r>
            <a:endParaRPr sz="1600"/>
          </a:p>
        </p:txBody>
      </p:sp>
      <p:pic>
        <p:nvPicPr>
          <p:cNvPr id="157" name="Google Shape;157;p10"/>
          <p:cNvPicPr preferRelativeResize="0"/>
          <p:nvPr/>
        </p:nvPicPr>
        <p:blipFill rotWithShape="1">
          <a:blip r:embed="rId3">
            <a:alphaModFix/>
          </a:blip>
          <a:srcRect b="0" l="0" r="0" t="0"/>
          <a:stretch/>
        </p:blipFill>
        <p:spPr>
          <a:xfrm>
            <a:off x="175575" y="2342625"/>
            <a:ext cx="3333400" cy="1875050"/>
          </a:xfrm>
          <a:prstGeom prst="rect">
            <a:avLst/>
          </a:prstGeom>
          <a:noFill/>
          <a:ln>
            <a:noFill/>
          </a:ln>
        </p:spPr>
      </p:pic>
      <p:pic>
        <p:nvPicPr>
          <p:cNvPr id="158" name="Google Shape;158;p10"/>
          <p:cNvPicPr preferRelativeResize="0"/>
          <p:nvPr/>
        </p:nvPicPr>
        <p:blipFill rotWithShape="1">
          <a:blip r:embed="rId4">
            <a:alphaModFix/>
          </a:blip>
          <a:srcRect b="0" l="0" r="0" t="0"/>
          <a:stretch/>
        </p:blipFill>
        <p:spPr>
          <a:xfrm>
            <a:off x="5798975" y="1868575"/>
            <a:ext cx="3033325" cy="1929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Assumptions and risks</a:t>
            </a:r>
            <a:endParaRPr sz="2400"/>
          </a:p>
        </p:txBody>
      </p:sp>
      <p:sp>
        <p:nvSpPr>
          <p:cNvPr id="164" name="Google Shape;164;p11"/>
          <p:cNvSpPr txBox="1"/>
          <p:nvPr>
            <p:ph idx="1" type="body"/>
          </p:nvPr>
        </p:nvSpPr>
        <p:spPr>
          <a:xfrm>
            <a:off x="311700" y="1152475"/>
            <a:ext cx="7305600" cy="10902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Expensive solutions</a:t>
            </a:r>
            <a:endParaRPr sz="1600">
              <a:solidFill>
                <a:schemeClr val="dk1"/>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Problematic issues for the government (</a:t>
            </a:r>
            <a:r>
              <a:rPr lang="en-GB" sz="1600">
                <a:solidFill>
                  <a:schemeClr val="dk1"/>
                </a:solidFill>
                <a:highlight>
                  <a:srgbClr val="FFFFFF"/>
                </a:highlight>
                <a:latin typeface="Times New Roman"/>
                <a:ea typeface="Times New Roman"/>
                <a:cs typeface="Times New Roman"/>
                <a:sym typeface="Times New Roman"/>
              </a:rPr>
              <a:t>healthknowledge.org.uk, 2023)</a:t>
            </a:r>
            <a:endParaRPr sz="16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1200"/>
              </a:spcAft>
              <a:buSzPts val="1800"/>
              <a:buNone/>
            </a:pPr>
            <a:r>
              <a:t/>
            </a:r>
            <a:endParaRPr sz="1600"/>
          </a:p>
        </p:txBody>
      </p:sp>
      <p:pic>
        <p:nvPicPr>
          <p:cNvPr id="165" name="Google Shape;165;p11"/>
          <p:cNvPicPr preferRelativeResize="0"/>
          <p:nvPr/>
        </p:nvPicPr>
        <p:blipFill rotWithShape="1">
          <a:blip r:embed="rId3">
            <a:alphaModFix/>
          </a:blip>
          <a:srcRect b="0" l="0" r="0" t="0"/>
          <a:stretch/>
        </p:blipFill>
        <p:spPr>
          <a:xfrm>
            <a:off x="129225" y="2242675"/>
            <a:ext cx="3894989" cy="2596025"/>
          </a:xfrm>
          <a:prstGeom prst="rect">
            <a:avLst/>
          </a:prstGeom>
          <a:noFill/>
          <a:ln>
            <a:noFill/>
          </a:ln>
        </p:spPr>
      </p:pic>
      <p:pic>
        <p:nvPicPr>
          <p:cNvPr id="166" name="Google Shape;166;p11"/>
          <p:cNvPicPr preferRelativeResize="0"/>
          <p:nvPr/>
        </p:nvPicPr>
        <p:blipFill rotWithShape="1">
          <a:blip r:embed="rId4">
            <a:alphaModFix/>
          </a:blip>
          <a:srcRect b="0" l="0" r="0" t="0"/>
          <a:stretch/>
        </p:blipFill>
        <p:spPr>
          <a:xfrm>
            <a:off x="6081650" y="2829025"/>
            <a:ext cx="3062350" cy="2009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Business partnering rationale and qualifications</a:t>
            </a:r>
            <a:endParaRPr sz="2400"/>
          </a:p>
        </p:txBody>
      </p:sp>
      <p:sp>
        <p:nvSpPr>
          <p:cNvPr id="172" name="Google Shape;172;p12"/>
          <p:cNvSpPr txBox="1"/>
          <p:nvPr>
            <p:ph idx="1" type="body"/>
          </p:nvPr>
        </p:nvSpPr>
        <p:spPr>
          <a:xfrm>
            <a:off x="311700" y="1152475"/>
            <a:ext cx="3255300" cy="10554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Analysis of the project</a:t>
            </a:r>
            <a:endParaRPr sz="1600">
              <a:solidFill>
                <a:schemeClr val="dk1"/>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The proper reason for creating it</a:t>
            </a:r>
            <a:endParaRPr sz="1600"/>
          </a:p>
        </p:txBody>
      </p:sp>
      <p:pic>
        <p:nvPicPr>
          <p:cNvPr id="173" name="Google Shape;173;p12"/>
          <p:cNvPicPr preferRelativeResize="0"/>
          <p:nvPr/>
        </p:nvPicPr>
        <p:blipFill rotWithShape="1">
          <a:blip r:embed="rId3">
            <a:alphaModFix/>
          </a:blip>
          <a:srcRect b="0" l="0" r="0" t="0"/>
          <a:stretch/>
        </p:blipFill>
        <p:spPr>
          <a:xfrm>
            <a:off x="71325" y="2012750"/>
            <a:ext cx="5011095" cy="2630825"/>
          </a:xfrm>
          <a:prstGeom prst="rect">
            <a:avLst/>
          </a:prstGeom>
          <a:noFill/>
          <a:ln>
            <a:noFill/>
          </a:ln>
        </p:spPr>
      </p:pic>
      <p:pic>
        <p:nvPicPr>
          <p:cNvPr id="174" name="Google Shape;174;p12"/>
          <p:cNvPicPr preferRelativeResize="0"/>
          <p:nvPr/>
        </p:nvPicPr>
        <p:blipFill rotWithShape="1">
          <a:blip r:embed="rId4">
            <a:alphaModFix/>
          </a:blip>
          <a:srcRect b="0" l="0" r="0" t="0"/>
          <a:stretch/>
        </p:blipFill>
        <p:spPr>
          <a:xfrm>
            <a:off x="5234820" y="1170125"/>
            <a:ext cx="3756780" cy="2507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Conclusion </a:t>
            </a:r>
            <a:endParaRPr sz="2400"/>
          </a:p>
        </p:txBody>
      </p:sp>
      <p:sp>
        <p:nvSpPr>
          <p:cNvPr id="180" name="Google Shape;180;p13"/>
          <p:cNvSpPr txBox="1"/>
          <p:nvPr>
            <p:ph idx="1" type="body"/>
          </p:nvPr>
        </p:nvSpPr>
        <p:spPr>
          <a:xfrm>
            <a:off x="311700" y="1152475"/>
            <a:ext cx="4552800" cy="10437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Record of problems and plans for mitigation </a:t>
            </a:r>
            <a:endParaRPr sz="1600">
              <a:solidFill>
                <a:schemeClr val="dk1"/>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Inclusion of anticipated outcomes of the project</a:t>
            </a:r>
            <a:endParaRPr sz="1600">
              <a:solidFill>
                <a:schemeClr val="dk1"/>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Record of estimated pricing </a:t>
            </a:r>
            <a:endParaRPr sz="1600"/>
          </a:p>
        </p:txBody>
      </p:sp>
      <p:pic>
        <p:nvPicPr>
          <p:cNvPr id="181" name="Google Shape;181;p13"/>
          <p:cNvPicPr preferRelativeResize="0"/>
          <p:nvPr/>
        </p:nvPicPr>
        <p:blipFill rotWithShape="1">
          <a:blip r:embed="rId3">
            <a:alphaModFix/>
          </a:blip>
          <a:srcRect b="0" l="0" r="0" t="0"/>
          <a:stretch/>
        </p:blipFill>
        <p:spPr>
          <a:xfrm>
            <a:off x="143763" y="2196175"/>
            <a:ext cx="4888671" cy="2642525"/>
          </a:xfrm>
          <a:prstGeom prst="rect">
            <a:avLst/>
          </a:prstGeom>
          <a:noFill/>
          <a:ln>
            <a:noFill/>
          </a:ln>
        </p:spPr>
      </p:pic>
      <p:pic>
        <p:nvPicPr>
          <p:cNvPr id="182" name="Google Shape;182;p13"/>
          <p:cNvPicPr preferRelativeResize="0"/>
          <p:nvPr/>
        </p:nvPicPr>
        <p:blipFill rotWithShape="1">
          <a:blip r:embed="rId4">
            <a:alphaModFix/>
          </a:blip>
          <a:srcRect b="0" l="0" r="0" t="0"/>
          <a:stretch/>
        </p:blipFill>
        <p:spPr>
          <a:xfrm>
            <a:off x="5080584" y="197025"/>
            <a:ext cx="3806766" cy="25378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4"/>
          <p:cNvSpPr txBox="1"/>
          <p:nvPr>
            <p:ph type="title"/>
          </p:nvPr>
        </p:nvSpPr>
        <p:spPr>
          <a:xfrm>
            <a:off x="0" y="0"/>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References </a:t>
            </a:r>
            <a:endParaRPr sz="2400"/>
          </a:p>
        </p:txBody>
      </p:sp>
      <p:sp>
        <p:nvSpPr>
          <p:cNvPr id="188" name="Google Shape;188;p14"/>
          <p:cNvSpPr txBox="1"/>
          <p:nvPr>
            <p:ph idx="1" type="body"/>
          </p:nvPr>
        </p:nvSpPr>
        <p:spPr>
          <a:xfrm>
            <a:off x="56825" y="422625"/>
            <a:ext cx="8520600" cy="3416400"/>
          </a:xfrm>
          <a:prstGeom prst="rect">
            <a:avLst/>
          </a:prstGeom>
          <a:noFill/>
          <a:ln>
            <a:noFill/>
          </a:ln>
        </p:spPr>
        <p:txBody>
          <a:bodyPr anchorCtr="0" anchor="t" bIns="91425" lIns="91425" spcFirstLastPara="1" rIns="91425" wrap="square" tIns="91425">
            <a:noAutofit/>
          </a:bodyPr>
          <a:lstStyle/>
          <a:p>
            <a:pPr indent="-288925" lvl="0" marL="457200" rtl="0" algn="just">
              <a:lnSpc>
                <a:spcPct val="130000"/>
              </a:lnSpc>
              <a:spcBef>
                <a:spcPts val="0"/>
              </a:spcBef>
              <a:spcAft>
                <a:spcPts val="0"/>
              </a:spcAft>
              <a:buClr>
                <a:srgbClr val="000000"/>
              </a:buClr>
              <a:buSzPts val="950"/>
              <a:buFont typeface="Times New Roman"/>
              <a:buChar char="●"/>
            </a:pPr>
            <a:r>
              <a:rPr lang="en-GB" sz="950">
                <a:solidFill>
                  <a:srgbClr val="000000"/>
                </a:solidFill>
                <a:highlight>
                  <a:srgbClr val="FFFFFF"/>
                </a:highlight>
                <a:latin typeface="Times New Roman"/>
                <a:ea typeface="Times New Roman"/>
                <a:cs typeface="Times New Roman"/>
                <a:sym typeface="Times New Roman"/>
              </a:rPr>
              <a:t>actuaries.org.uk (2023) </a:t>
            </a:r>
            <a:r>
              <a:rPr i="1" lang="en-GB" sz="950">
                <a:solidFill>
                  <a:srgbClr val="000000"/>
                </a:solidFill>
                <a:highlight>
                  <a:srgbClr val="FFFFFF"/>
                </a:highlight>
                <a:latin typeface="Times New Roman"/>
                <a:ea typeface="Times New Roman"/>
                <a:cs typeface="Times New Roman"/>
                <a:sym typeface="Times New Roman"/>
              </a:rPr>
              <a:t>Current issues in the Health System - Institute and faculty of actuaries</a:t>
            </a:r>
            <a:r>
              <a:rPr lang="en-GB" sz="950">
                <a:solidFill>
                  <a:srgbClr val="000000"/>
                </a:solidFill>
                <a:highlight>
                  <a:srgbClr val="FFFFFF"/>
                </a:highlight>
                <a:latin typeface="Times New Roman"/>
                <a:ea typeface="Times New Roman"/>
                <a:cs typeface="Times New Roman"/>
                <a:sym typeface="Times New Roman"/>
              </a:rPr>
              <a:t>. Available at: https://www.actuaries.org.uk/documents/plenary-2-current-issues-health-system (Accessed: April 17, 2023). </a:t>
            </a:r>
            <a:endParaRPr sz="950">
              <a:solidFill>
                <a:srgbClr val="000000"/>
              </a:solidFill>
              <a:highlight>
                <a:srgbClr val="FFFFFF"/>
              </a:highlight>
              <a:latin typeface="Times New Roman"/>
              <a:ea typeface="Times New Roman"/>
              <a:cs typeface="Times New Roman"/>
              <a:sym typeface="Times New Roman"/>
            </a:endParaRPr>
          </a:p>
          <a:p>
            <a:pPr indent="-288925" lvl="0" marL="457200" rtl="0" algn="just">
              <a:lnSpc>
                <a:spcPct val="130000"/>
              </a:lnSpc>
              <a:spcBef>
                <a:spcPts val="0"/>
              </a:spcBef>
              <a:spcAft>
                <a:spcPts val="0"/>
              </a:spcAft>
              <a:buClr>
                <a:srgbClr val="000000"/>
              </a:buClr>
              <a:buSzPts val="950"/>
              <a:buFont typeface="Times New Roman"/>
              <a:buChar char="●"/>
            </a:pPr>
            <a:r>
              <a:rPr lang="en-GB" sz="950">
                <a:solidFill>
                  <a:srgbClr val="000000"/>
                </a:solidFill>
                <a:highlight>
                  <a:srgbClr val="FFFFFF"/>
                </a:highlight>
                <a:latin typeface="Times New Roman"/>
                <a:ea typeface="Times New Roman"/>
                <a:cs typeface="Times New Roman"/>
                <a:sym typeface="Times New Roman"/>
              </a:rPr>
              <a:t>Amsyar, I., Christopher, E., Dithi, A., Khan, A.N. and Maulana, S., 2020. The Challenge of Cryptocurrency in the Era of the Digital Revolution: A Review of Systematic Literature. </a:t>
            </a:r>
            <a:r>
              <a:rPr i="1" lang="en-GB" sz="950">
                <a:solidFill>
                  <a:srgbClr val="000000"/>
                </a:solidFill>
                <a:highlight>
                  <a:srgbClr val="FFFFFF"/>
                </a:highlight>
                <a:latin typeface="Times New Roman"/>
                <a:ea typeface="Times New Roman"/>
                <a:cs typeface="Times New Roman"/>
                <a:sym typeface="Times New Roman"/>
              </a:rPr>
              <a:t>Aptisi Transactions on Technopreneurship (ATT)</a:t>
            </a:r>
            <a:r>
              <a:rPr lang="en-GB" sz="950">
                <a:solidFill>
                  <a:srgbClr val="000000"/>
                </a:solidFill>
                <a:highlight>
                  <a:srgbClr val="FFFFFF"/>
                </a:highlight>
                <a:latin typeface="Times New Roman"/>
                <a:ea typeface="Times New Roman"/>
                <a:cs typeface="Times New Roman"/>
                <a:sym typeface="Times New Roman"/>
              </a:rPr>
              <a:t>, </a:t>
            </a:r>
            <a:r>
              <a:rPr i="1" lang="en-GB" sz="950">
                <a:solidFill>
                  <a:srgbClr val="000000"/>
                </a:solidFill>
                <a:highlight>
                  <a:srgbClr val="FFFFFF"/>
                </a:highlight>
                <a:latin typeface="Times New Roman"/>
                <a:ea typeface="Times New Roman"/>
                <a:cs typeface="Times New Roman"/>
                <a:sym typeface="Times New Roman"/>
              </a:rPr>
              <a:t>2</a:t>
            </a:r>
            <a:r>
              <a:rPr lang="en-GB" sz="950">
                <a:solidFill>
                  <a:srgbClr val="000000"/>
                </a:solidFill>
                <a:highlight>
                  <a:srgbClr val="FFFFFF"/>
                </a:highlight>
                <a:latin typeface="Times New Roman"/>
                <a:ea typeface="Times New Roman"/>
                <a:cs typeface="Times New Roman"/>
                <a:sym typeface="Times New Roman"/>
              </a:rPr>
              <a:t>(2), pp.153-159.</a:t>
            </a:r>
            <a:endParaRPr sz="950">
              <a:solidFill>
                <a:srgbClr val="000000"/>
              </a:solidFill>
              <a:highlight>
                <a:srgbClr val="FFFFFF"/>
              </a:highlight>
              <a:latin typeface="Times New Roman"/>
              <a:ea typeface="Times New Roman"/>
              <a:cs typeface="Times New Roman"/>
              <a:sym typeface="Times New Roman"/>
            </a:endParaRPr>
          </a:p>
          <a:p>
            <a:pPr indent="-288925" lvl="0" marL="457200" rtl="0" algn="just">
              <a:lnSpc>
                <a:spcPct val="130000"/>
              </a:lnSpc>
              <a:spcBef>
                <a:spcPts val="0"/>
              </a:spcBef>
              <a:spcAft>
                <a:spcPts val="0"/>
              </a:spcAft>
              <a:buClr>
                <a:srgbClr val="000000"/>
              </a:buClr>
              <a:buSzPts val="950"/>
              <a:buFont typeface="Times New Roman"/>
              <a:buChar char="●"/>
            </a:pPr>
            <a:r>
              <a:rPr lang="en-GB" sz="950">
                <a:solidFill>
                  <a:srgbClr val="000000"/>
                </a:solidFill>
                <a:highlight>
                  <a:srgbClr val="FFFFFF"/>
                </a:highlight>
                <a:latin typeface="Times New Roman"/>
                <a:ea typeface="Times New Roman"/>
                <a:cs typeface="Times New Roman"/>
                <a:sym typeface="Times New Roman"/>
              </a:rPr>
              <a:t>Bove, L.A. and Houston, S.M., 2020. </a:t>
            </a:r>
            <a:r>
              <a:rPr i="1" lang="en-GB" sz="950">
                <a:solidFill>
                  <a:srgbClr val="000000"/>
                </a:solidFill>
                <a:highlight>
                  <a:srgbClr val="FFFFFF"/>
                </a:highlight>
                <a:latin typeface="Times New Roman"/>
                <a:ea typeface="Times New Roman"/>
                <a:cs typeface="Times New Roman"/>
                <a:sym typeface="Times New Roman"/>
              </a:rPr>
              <a:t>Project Management Skills for Healthcare: Methods and Techniques for Diverse Skillsets</a:t>
            </a:r>
            <a:r>
              <a:rPr lang="en-GB" sz="950">
                <a:solidFill>
                  <a:srgbClr val="000000"/>
                </a:solidFill>
                <a:highlight>
                  <a:srgbClr val="FFFFFF"/>
                </a:highlight>
                <a:latin typeface="Times New Roman"/>
                <a:ea typeface="Times New Roman"/>
                <a:cs typeface="Times New Roman"/>
                <a:sym typeface="Times New Roman"/>
              </a:rPr>
              <a:t>. CRC Press.</a:t>
            </a:r>
            <a:endParaRPr sz="950">
              <a:solidFill>
                <a:srgbClr val="000000"/>
              </a:solidFill>
              <a:highlight>
                <a:srgbClr val="FFFFFF"/>
              </a:highlight>
              <a:latin typeface="Times New Roman"/>
              <a:ea typeface="Times New Roman"/>
              <a:cs typeface="Times New Roman"/>
              <a:sym typeface="Times New Roman"/>
            </a:endParaRPr>
          </a:p>
          <a:p>
            <a:pPr indent="-288925" lvl="0" marL="457200" rtl="0" algn="just">
              <a:lnSpc>
                <a:spcPct val="130000"/>
              </a:lnSpc>
              <a:spcBef>
                <a:spcPts val="0"/>
              </a:spcBef>
              <a:spcAft>
                <a:spcPts val="0"/>
              </a:spcAft>
              <a:buClr>
                <a:srgbClr val="000000"/>
              </a:buClr>
              <a:buSzPts val="950"/>
              <a:buFont typeface="Times New Roman"/>
              <a:buChar char="●"/>
            </a:pPr>
            <a:r>
              <a:rPr lang="en-GB" sz="950">
                <a:solidFill>
                  <a:srgbClr val="000000"/>
                </a:solidFill>
                <a:highlight>
                  <a:srgbClr val="FFFFFF"/>
                </a:highlight>
                <a:latin typeface="Times New Roman"/>
                <a:ea typeface="Times New Roman"/>
                <a:cs typeface="Times New Roman"/>
                <a:sym typeface="Times New Roman"/>
              </a:rPr>
              <a:t>Dow, S., 2019. Monetary reform, central banks, and digital currencies. </a:t>
            </a:r>
            <a:r>
              <a:rPr i="1" lang="en-GB" sz="950">
                <a:solidFill>
                  <a:srgbClr val="000000"/>
                </a:solidFill>
                <a:highlight>
                  <a:srgbClr val="FFFFFF"/>
                </a:highlight>
                <a:latin typeface="Times New Roman"/>
                <a:ea typeface="Times New Roman"/>
                <a:cs typeface="Times New Roman"/>
                <a:sym typeface="Times New Roman"/>
              </a:rPr>
              <a:t>International Journal of Political Economy</a:t>
            </a:r>
            <a:r>
              <a:rPr lang="en-GB" sz="950">
                <a:solidFill>
                  <a:srgbClr val="000000"/>
                </a:solidFill>
                <a:highlight>
                  <a:srgbClr val="FFFFFF"/>
                </a:highlight>
                <a:latin typeface="Times New Roman"/>
                <a:ea typeface="Times New Roman"/>
                <a:cs typeface="Times New Roman"/>
                <a:sym typeface="Times New Roman"/>
              </a:rPr>
              <a:t>, </a:t>
            </a:r>
            <a:r>
              <a:rPr i="1" lang="en-GB" sz="950">
                <a:solidFill>
                  <a:srgbClr val="000000"/>
                </a:solidFill>
                <a:highlight>
                  <a:srgbClr val="FFFFFF"/>
                </a:highlight>
                <a:latin typeface="Times New Roman"/>
                <a:ea typeface="Times New Roman"/>
                <a:cs typeface="Times New Roman"/>
                <a:sym typeface="Times New Roman"/>
              </a:rPr>
              <a:t>48</a:t>
            </a:r>
            <a:r>
              <a:rPr lang="en-GB" sz="950">
                <a:solidFill>
                  <a:srgbClr val="000000"/>
                </a:solidFill>
                <a:highlight>
                  <a:srgbClr val="FFFFFF"/>
                </a:highlight>
                <a:latin typeface="Times New Roman"/>
                <a:ea typeface="Times New Roman"/>
                <a:cs typeface="Times New Roman"/>
                <a:sym typeface="Times New Roman"/>
              </a:rPr>
              <a:t>(2), pp.153-173.</a:t>
            </a:r>
            <a:endParaRPr sz="950">
              <a:solidFill>
                <a:srgbClr val="000000"/>
              </a:solidFill>
              <a:highlight>
                <a:srgbClr val="FFFFFF"/>
              </a:highlight>
              <a:latin typeface="Times New Roman"/>
              <a:ea typeface="Times New Roman"/>
              <a:cs typeface="Times New Roman"/>
              <a:sym typeface="Times New Roman"/>
            </a:endParaRPr>
          </a:p>
          <a:p>
            <a:pPr indent="-288925" lvl="0" marL="457200" rtl="0" algn="just">
              <a:lnSpc>
                <a:spcPct val="130000"/>
              </a:lnSpc>
              <a:spcBef>
                <a:spcPts val="0"/>
              </a:spcBef>
              <a:spcAft>
                <a:spcPts val="0"/>
              </a:spcAft>
              <a:buClr>
                <a:srgbClr val="000000"/>
              </a:buClr>
              <a:buSzPts val="950"/>
              <a:buFont typeface="Times New Roman"/>
              <a:buChar char="●"/>
            </a:pPr>
            <a:r>
              <a:rPr lang="en-GB" sz="950">
                <a:solidFill>
                  <a:srgbClr val="000000"/>
                </a:solidFill>
                <a:highlight>
                  <a:srgbClr val="FFFFFF"/>
                </a:highlight>
                <a:latin typeface="Times New Roman"/>
                <a:ea typeface="Times New Roman"/>
                <a:cs typeface="Times New Roman"/>
                <a:sym typeface="Times New Roman"/>
              </a:rPr>
              <a:t>gcpit.org (2023) </a:t>
            </a:r>
            <a:r>
              <a:rPr i="1" lang="en-GB" sz="950">
                <a:solidFill>
                  <a:srgbClr val="000000"/>
                </a:solidFill>
                <a:highlight>
                  <a:srgbClr val="FFFFFF"/>
                </a:highlight>
                <a:latin typeface="Times New Roman"/>
                <a:ea typeface="Times New Roman"/>
                <a:cs typeface="Times New Roman"/>
                <a:sym typeface="Times New Roman"/>
              </a:rPr>
              <a:t>Improving good health and wellbeing in UK: Challenges, Solutions, and entrepreneurial opportunities</a:t>
            </a:r>
            <a:r>
              <a:rPr lang="en-GB" sz="950">
                <a:solidFill>
                  <a:srgbClr val="000000"/>
                </a:solidFill>
                <a:highlight>
                  <a:srgbClr val="FFFFFF"/>
                </a:highlight>
                <a:latin typeface="Times New Roman"/>
                <a:ea typeface="Times New Roman"/>
                <a:cs typeface="Times New Roman"/>
                <a:sym typeface="Times New Roman"/>
              </a:rPr>
              <a:t>, </a:t>
            </a:r>
            <a:r>
              <a:rPr i="1" lang="en-GB" sz="950">
                <a:solidFill>
                  <a:srgbClr val="000000"/>
                </a:solidFill>
                <a:highlight>
                  <a:srgbClr val="FFFFFF"/>
                </a:highlight>
                <a:latin typeface="Times New Roman"/>
                <a:ea typeface="Times New Roman"/>
                <a:cs typeface="Times New Roman"/>
                <a:sym typeface="Times New Roman"/>
              </a:rPr>
              <a:t>Global Council for the Promotion of International Trade</a:t>
            </a:r>
            <a:r>
              <a:rPr lang="en-GB" sz="950">
                <a:solidFill>
                  <a:srgbClr val="000000"/>
                </a:solidFill>
                <a:highlight>
                  <a:srgbClr val="FFFFFF"/>
                </a:highlight>
                <a:latin typeface="Times New Roman"/>
                <a:ea typeface="Times New Roman"/>
                <a:cs typeface="Times New Roman"/>
                <a:sym typeface="Times New Roman"/>
              </a:rPr>
              <a:t>. Available at: https://gcpit.org/improving-good-health-and-wellbeing-in-uk-challenges-solutions-and-entrepreneurial-opportunities/ (Accessed: April 17, 2023). </a:t>
            </a:r>
            <a:endParaRPr sz="950">
              <a:solidFill>
                <a:srgbClr val="000000"/>
              </a:solidFill>
              <a:highlight>
                <a:srgbClr val="FFFFFF"/>
              </a:highlight>
              <a:latin typeface="Times New Roman"/>
              <a:ea typeface="Times New Roman"/>
              <a:cs typeface="Times New Roman"/>
              <a:sym typeface="Times New Roman"/>
            </a:endParaRPr>
          </a:p>
          <a:p>
            <a:pPr indent="-288925" lvl="0" marL="457200" rtl="0" algn="just">
              <a:lnSpc>
                <a:spcPct val="130000"/>
              </a:lnSpc>
              <a:spcBef>
                <a:spcPts val="0"/>
              </a:spcBef>
              <a:spcAft>
                <a:spcPts val="0"/>
              </a:spcAft>
              <a:buClr>
                <a:srgbClr val="000000"/>
              </a:buClr>
              <a:buSzPts val="950"/>
              <a:buFont typeface="Times New Roman"/>
              <a:buChar char="●"/>
            </a:pPr>
            <a:r>
              <a:rPr lang="en-GB" sz="950">
                <a:solidFill>
                  <a:srgbClr val="000000"/>
                </a:solidFill>
                <a:highlight>
                  <a:srgbClr val="FFFFFF"/>
                </a:highlight>
                <a:latin typeface="Times New Roman"/>
                <a:ea typeface="Times New Roman"/>
                <a:cs typeface="Times New Roman"/>
                <a:sym typeface="Times New Roman"/>
              </a:rPr>
              <a:t>gov.uk (2022) </a:t>
            </a:r>
            <a:r>
              <a:rPr i="1" lang="en-GB" sz="950">
                <a:solidFill>
                  <a:srgbClr val="000000"/>
                </a:solidFill>
                <a:highlight>
                  <a:srgbClr val="FFFFFF"/>
                </a:highlight>
                <a:latin typeface="Times New Roman"/>
                <a:ea typeface="Times New Roman"/>
                <a:cs typeface="Times New Roman"/>
                <a:sym typeface="Times New Roman"/>
              </a:rPr>
              <a:t>Healthcare Expenditure, UK health accounts: 2020</a:t>
            </a:r>
            <a:r>
              <a:rPr lang="en-GB" sz="950">
                <a:solidFill>
                  <a:srgbClr val="000000"/>
                </a:solidFill>
                <a:highlight>
                  <a:srgbClr val="FFFFFF"/>
                </a:highlight>
                <a:latin typeface="Times New Roman"/>
                <a:ea typeface="Times New Roman"/>
                <a:cs typeface="Times New Roman"/>
                <a:sym typeface="Times New Roman"/>
              </a:rPr>
              <a:t>, </a:t>
            </a:r>
            <a:r>
              <a:rPr i="1" lang="en-GB" sz="950">
                <a:solidFill>
                  <a:srgbClr val="000000"/>
                </a:solidFill>
                <a:highlight>
                  <a:srgbClr val="FFFFFF"/>
                </a:highlight>
                <a:latin typeface="Times New Roman"/>
                <a:ea typeface="Times New Roman"/>
                <a:cs typeface="Times New Roman"/>
                <a:sym typeface="Times New Roman"/>
              </a:rPr>
              <a:t>Healthcare expenditure, UK Health Accounts - Office for National Statistics</a:t>
            </a:r>
            <a:r>
              <a:rPr lang="en-GB" sz="950">
                <a:solidFill>
                  <a:srgbClr val="000000"/>
                </a:solidFill>
                <a:highlight>
                  <a:srgbClr val="FFFFFF"/>
                </a:highlight>
                <a:latin typeface="Times New Roman"/>
                <a:ea typeface="Times New Roman"/>
                <a:cs typeface="Times New Roman"/>
                <a:sym typeface="Times New Roman"/>
              </a:rPr>
              <a:t>. Office for National Statistics. Available at: https://www.ons.gov.uk/peoplepopulationandcommunity/healthandsocialcare/healthcaresystem/bulletins/ukhealthaccounts/2020#:~:text=Total%20current%20healthcare%20expenditure%20in,compared%20with%209.9%25%20in%202019. (Accessed: April 17, 2023). </a:t>
            </a:r>
            <a:endParaRPr sz="950">
              <a:solidFill>
                <a:srgbClr val="000000"/>
              </a:solidFill>
              <a:highlight>
                <a:srgbClr val="FFFFFF"/>
              </a:highlight>
              <a:latin typeface="Times New Roman"/>
              <a:ea typeface="Times New Roman"/>
              <a:cs typeface="Times New Roman"/>
              <a:sym typeface="Times New Roman"/>
            </a:endParaRPr>
          </a:p>
          <a:p>
            <a:pPr indent="-288925" lvl="0" marL="457200" rtl="0" algn="just">
              <a:lnSpc>
                <a:spcPct val="130000"/>
              </a:lnSpc>
              <a:spcBef>
                <a:spcPts val="0"/>
              </a:spcBef>
              <a:spcAft>
                <a:spcPts val="0"/>
              </a:spcAft>
              <a:buClr>
                <a:srgbClr val="000000"/>
              </a:buClr>
              <a:buSzPts val="950"/>
              <a:buFont typeface="Times New Roman"/>
              <a:buChar char="●"/>
            </a:pPr>
            <a:r>
              <a:rPr lang="en-GB" sz="950">
                <a:solidFill>
                  <a:srgbClr val="000000"/>
                </a:solidFill>
                <a:highlight>
                  <a:srgbClr val="FFFFFF"/>
                </a:highlight>
                <a:latin typeface="Times New Roman"/>
                <a:ea typeface="Times New Roman"/>
                <a:cs typeface="Times New Roman"/>
                <a:sym typeface="Times New Roman"/>
              </a:rPr>
              <a:t>healthknowledge.org.uk (2023) </a:t>
            </a:r>
            <a:r>
              <a:rPr i="1" lang="en-GB" sz="950">
                <a:solidFill>
                  <a:srgbClr val="000000"/>
                </a:solidFill>
                <a:highlight>
                  <a:srgbClr val="FFFFFF"/>
                </a:highlight>
                <a:latin typeface="Times New Roman"/>
                <a:ea typeface="Times New Roman"/>
                <a:cs typeface="Times New Roman"/>
                <a:sym typeface="Times New Roman"/>
              </a:rPr>
              <a:t>Health Service Development and Planning</a:t>
            </a:r>
            <a:r>
              <a:rPr lang="en-GB" sz="950">
                <a:solidFill>
                  <a:srgbClr val="000000"/>
                </a:solidFill>
                <a:highlight>
                  <a:srgbClr val="FFFFFF"/>
                </a:highlight>
                <a:latin typeface="Times New Roman"/>
                <a:ea typeface="Times New Roman"/>
                <a:cs typeface="Times New Roman"/>
                <a:sym typeface="Times New Roman"/>
              </a:rPr>
              <a:t>, </a:t>
            </a:r>
            <a:r>
              <a:rPr i="1" lang="en-GB" sz="950">
                <a:solidFill>
                  <a:srgbClr val="000000"/>
                </a:solidFill>
                <a:highlight>
                  <a:srgbClr val="FFFFFF"/>
                </a:highlight>
                <a:latin typeface="Times New Roman"/>
                <a:ea typeface="Times New Roman"/>
                <a:cs typeface="Times New Roman"/>
                <a:sym typeface="Times New Roman"/>
              </a:rPr>
              <a:t>Health service development and planning | Health Knowledge</a:t>
            </a:r>
            <a:r>
              <a:rPr lang="en-GB" sz="950">
                <a:solidFill>
                  <a:srgbClr val="000000"/>
                </a:solidFill>
                <a:highlight>
                  <a:srgbClr val="FFFFFF"/>
                </a:highlight>
                <a:latin typeface="Times New Roman"/>
                <a:ea typeface="Times New Roman"/>
                <a:cs typeface="Times New Roman"/>
                <a:sym typeface="Times New Roman"/>
              </a:rPr>
              <a:t>. Available at: https://www.healthknowledge.org.uk/public-health-textbook/organisation-management/5d-theory-process-strategy-development/health-service-development-planning (Accessed: April 17, 2023).</a:t>
            </a:r>
            <a:endParaRPr sz="1100">
              <a:solidFill>
                <a:srgbClr val="000000"/>
              </a:solidFill>
              <a:latin typeface="Times New Roman"/>
              <a:ea typeface="Times New Roman"/>
              <a:cs typeface="Times New Roman"/>
              <a:sym typeface="Times New Roman"/>
            </a:endParaRPr>
          </a:p>
          <a:p>
            <a:pPr indent="-288925" lvl="0" marL="457200" rtl="0" algn="just">
              <a:lnSpc>
                <a:spcPct val="130000"/>
              </a:lnSpc>
              <a:spcBef>
                <a:spcPts val="0"/>
              </a:spcBef>
              <a:spcAft>
                <a:spcPts val="0"/>
              </a:spcAft>
              <a:buClr>
                <a:srgbClr val="000000"/>
              </a:buClr>
              <a:buSzPts val="950"/>
              <a:buFont typeface="Times New Roman"/>
              <a:buChar char="●"/>
            </a:pPr>
            <a:r>
              <a:rPr lang="en-GB" sz="950">
                <a:solidFill>
                  <a:srgbClr val="000000"/>
                </a:solidFill>
                <a:highlight>
                  <a:srgbClr val="FFFFFF"/>
                </a:highlight>
                <a:latin typeface="Times New Roman"/>
                <a:ea typeface="Times New Roman"/>
                <a:cs typeface="Times New Roman"/>
                <a:sym typeface="Times New Roman"/>
              </a:rPr>
              <a:t>healthknowledge.org.uk (2023) </a:t>
            </a:r>
            <a:r>
              <a:rPr i="1" lang="en-GB" sz="950">
                <a:solidFill>
                  <a:srgbClr val="000000"/>
                </a:solidFill>
                <a:highlight>
                  <a:srgbClr val="FFFFFF"/>
                </a:highlight>
                <a:latin typeface="Times New Roman"/>
                <a:ea typeface="Times New Roman"/>
                <a:cs typeface="Times New Roman"/>
                <a:sym typeface="Times New Roman"/>
              </a:rPr>
              <a:t>Health Service Development and Planning</a:t>
            </a:r>
            <a:r>
              <a:rPr lang="en-GB" sz="950">
                <a:solidFill>
                  <a:srgbClr val="000000"/>
                </a:solidFill>
                <a:highlight>
                  <a:srgbClr val="FFFFFF"/>
                </a:highlight>
                <a:latin typeface="Times New Roman"/>
                <a:ea typeface="Times New Roman"/>
                <a:cs typeface="Times New Roman"/>
                <a:sym typeface="Times New Roman"/>
              </a:rPr>
              <a:t>, </a:t>
            </a:r>
            <a:r>
              <a:rPr i="1" lang="en-GB" sz="950">
                <a:solidFill>
                  <a:srgbClr val="000000"/>
                </a:solidFill>
                <a:highlight>
                  <a:srgbClr val="FFFFFF"/>
                </a:highlight>
                <a:latin typeface="Times New Roman"/>
                <a:ea typeface="Times New Roman"/>
                <a:cs typeface="Times New Roman"/>
                <a:sym typeface="Times New Roman"/>
              </a:rPr>
              <a:t>Health service development and planning | Health Knowledge</a:t>
            </a:r>
            <a:r>
              <a:rPr lang="en-GB" sz="950">
                <a:solidFill>
                  <a:srgbClr val="000000"/>
                </a:solidFill>
                <a:highlight>
                  <a:srgbClr val="FFFFFF"/>
                </a:highlight>
                <a:latin typeface="Times New Roman"/>
                <a:ea typeface="Times New Roman"/>
                <a:cs typeface="Times New Roman"/>
                <a:sym typeface="Times New Roman"/>
              </a:rPr>
              <a:t>. Available at: https://www.healthknowledge.org.uk/public-health-textbook/organisation-management/5d-theory-process-strategy-development/health-service-development-planning (Accessed: April 17, 2023). </a:t>
            </a:r>
            <a:endParaRPr sz="950">
              <a:solidFill>
                <a:srgbClr val="000000"/>
              </a:solidFill>
              <a:highlight>
                <a:srgbClr val="FFFFFF"/>
              </a:highlight>
              <a:latin typeface="Times New Roman"/>
              <a:ea typeface="Times New Roman"/>
              <a:cs typeface="Times New Roman"/>
              <a:sym typeface="Times New Roman"/>
            </a:endParaRPr>
          </a:p>
          <a:p>
            <a:pPr indent="-288925" lvl="0" marL="457200" rtl="0" algn="just">
              <a:lnSpc>
                <a:spcPct val="130000"/>
              </a:lnSpc>
              <a:spcBef>
                <a:spcPts val="0"/>
              </a:spcBef>
              <a:spcAft>
                <a:spcPts val="0"/>
              </a:spcAft>
              <a:buClr>
                <a:srgbClr val="000000"/>
              </a:buClr>
              <a:buSzPts val="950"/>
              <a:buFont typeface="Times New Roman"/>
              <a:buChar char="●"/>
            </a:pPr>
            <a:r>
              <a:rPr lang="en-GB" sz="950">
                <a:solidFill>
                  <a:srgbClr val="000000"/>
                </a:solidFill>
                <a:highlight>
                  <a:srgbClr val="FFFFFF"/>
                </a:highlight>
                <a:latin typeface="Times New Roman"/>
                <a:ea typeface="Times New Roman"/>
                <a:cs typeface="Times New Roman"/>
                <a:sym typeface="Times New Roman"/>
              </a:rPr>
              <a:t>Hoffmann, W., Lavie, D., Reuer, J.J. and Shipilov, A., 2018. The interplay of competition and cooperation. </a:t>
            </a:r>
            <a:r>
              <a:rPr i="1" lang="en-GB" sz="950">
                <a:solidFill>
                  <a:srgbClr val="000000"/>
                </a:solidFill>
                <a:highlight>
                  <a:srgbClr val="FFFFFF"/>
                </a:highlight>
                <a:latin typeface="Times New Roman"/>
                <a:ea typeface="Times New Roman"/>
                <a:cs typeface="Times New Roman"/>
                <a:sym typeface="Times New Roman"/>
              </a:rPr>
              <a:t>Strategic Management Journal</a:t>
            </a:r>
            <a:r>
              <a:rPr lang="en-GB" sz="950">
                <a:solidFill>
                  <a:srgbClr val="000000"/>
                </a:solidFill>
                <a:highlight>
                  <a:srgbClr val="FFFFFF"/>
                </a:highlight>
                <a:latin typeface="Times New Roman"/>
                <a:ea typeface="Times New Roman"/>
                <a:cs typeface="Times New Roman"/>
                <a:sym typeface="Times New Roman"/>
              </a:rPr>
              <a:t>, </a:t>
            </a:r>
            <a:r>
              <a:rPr i="1" lang="en-GB" sz="950">
                <a:solidFill>
                  <a:srgbClr val="000000"/>
                </a:solidFill>
                <a:highlight>
                  <a:srgbClr val="FFFFFF"/>
                </a:highlight>
                <a:latin typeface="Times New Roman"/>
                <a:ea typeface="Times New Roman"/>
                <a:cs typeface="Times New Roman"/>
                <a:sym typeface="Times New Roman"/>
              </a:rPr>
              <a:t>39</a:t>
            </a:r>
            <a:r>
              <a:rPr lang="en-GB" sz="950">
                <a:solidFill>
                  <a:srgbClr val="000000"/>
                </a:solidFill>
                <a:highlight>
                  <a:srgbClr val="FFFFFF"/>
                </a:highlight>
                <a:latin typeface="Times New Roman"/>
                <a:ea typeface="Times New Roman"/>
                <a:cs typeface="Times New Roman"/>
                <a:sym typeface="Times New Roman"/>
              </a:rPr>
              <a:t>(12), pp.3033-3052.</a:t>
            </a:r>
            <a:endParaRPr sz="950">
              <a:solidFill>
                <a:srgbClr val="000000"/>
              </a:solidFill>
              <a:highlight>
                <a:srgbClr val="FFFFFF"/>
              </a:highlight>
              <a:latin typeface="Times New Roman"/>
              <a:ea typeface="Times New Roman"/>
              <a:cs typeface="Times New Roman"/>
              <a:sym typeface="Times New Roman"/>
            </a:endParaRPr>
          </a:p>
          <a:p>
            <a:pPr indent="-288925" lvl="0" marL="457200" rtl="0" algn="just">
              <a:lnSpc>
                <a:spcPct val="130000"/>
              </a:lnSpc>
              <a:spcBef>
                <a:spcPts val="0"/>
              </a:spcBef>
              <a:spcAft>
                <a:spcPts val="0"/>
              </a:spcAft>
              <a:buClr>
                <a:srgbClr val="000000"/>
              </a:buClr>
              <a:buSzPts val="950"/>
              <a:buFont typeface="Times New Roman"/>
              <a:buChar char="●"/>
            </a:pPr>
            <a:r>
              <a:rPr lang="en-GB" sz="950">
                <a:solidFill>
                  <a:srgbClr val="000000"/>
                </a:solidFill>
                <a:highlight>
                  <a:srgbClr val="FFFFFF"/>
                </a:highlight>
                <a:latin typeface="Times New Roman"/>
                <a:ea typeface="Times New Roman"/>
                <a:cs typeface="Times New Roman"/>
                <a:sym typeface="Times New Roman"/>
              </a:rPr>
              <a:t>Shachar, C., Engel, J. and Elwyn, G., 2020. Implications for telehealth in a postpandemic future: regulatory and privacy issues. </a:t>
            </a:r>
            <a:r>
              <a:rPr i="1" lang="en-GB" sz="950">
                <a:solidFill>
                  <a:srgbClr val="000000"/>
                </a:solidFill>
                <a:highlight>
                  <a:srgbClr val="FFFFFF"/>
                </a:highlight>
                <a:latin typeface="Times New Roman"/>
                <a:ea typeface="Times New Roman"/>
                <a:cs typeface="Times New Roman"/>
                <a:sym typeface="Times New Roman"/>
              </a:rPr>
              <a:t>Jama</a:t>
            </a:r>
            <a:r>
              <a:rPr lang="en-GB" sz="950">
                <a:solidFill>
                  <a:srgbClr val="000000"/>
                </a:solidFill>
                <a:highlight>
                  <a:srgbClr val="FFFFFF"/>
                </a:highlight>
                <a:latin typeface="Times New Roman"/>
                <a:ea typeface="Times New Roman"/>
                <a:cs typeface="Times New Roman"/>
                <a:sym typeface="Times New Roman"/>
              </a:rPr>
              <a:t>, </a:t>
            </a:r>
            <a:r>
              <a:rPr i="1" lang="en-GB" sz="950">
                <a:solidFill>
                  <a:srgbClr val="000000"/>
                </a:solidFill>
                <a:highlight>
                  <a:srgbClr val="FFFFFF"/>
                </a:highlight>
                <a:latin typeface="Times New Roman"/>
                <a:ea typeface="Times New Roman"/>
                <a:cs typeface="Times New Roman"/>
                <a:sym typeface="Times New Roman"/>
              </a:rPr>
              <a:t>323</a:t>
            </a:r>
            <a:r>
              <a:rPr lang="en-GB" sz="950">
                <a:solidFill>
                  <a:srgbClr val="000000"/>
                </a:solidFill>
                <a:highlight>
                  <a:srgbClr val="FFFFFF"/>
                </a:highlight>
                <a:latin typeface="Times New Roman"/>
                <a:ea typeface="Times New Roman"/>
                <a:cs typeface="Times New Roman"/>
                <a:sym typeface="Times New Roman"/>
              </a:rPr>
              <a:t>(23), pp.2375-2376.</a:t>
            </a:r>
            <a:endParaRPr sz="950">
              <a:solidFill>
                <a:srgbClr val="000000"/>
              </a:solidFill>
              <a:highlight>
                <a:srgbClr val="FFFFFF"/>
              </a:highlight>
              <a:latin typeface="Times New Roman"/>
              <a:ea typeface="Times New Roman"/>
              <a:cs typeface="Times New Roman"/>
              <a:sym typeface="Times New Roman"/>
            </a:endParaRPr>
          </a:p>
          <a:p>
            <a:pPr indent="-296862" lvl="0" marL="457200" rtl="0" algn="just">
              <a:lnSpc>
                <a:spcPct val="130000"/>
              </a:lnSpc>
              <a:spcBef>
                <a:spcPts val="0"/>
              </a:spcBef>
              <a:spcAft>
                <a:spcPts val="0"/>
              </a:spcAft>
              <a:buClr>
                <a:srgbClr val="000000"/>
              </a:buClr>
              <a:buSzPts val="1075"/>
              <a:buFont typeface="Times New Roman"/>
              <a:buChar char="●"/>
            </a:pPr>
            <a:r>
              <a:rPr lang="en-GB" sz="950">
                <a:solidFill>
                  <a:srgbClr val="000000"/>
                </a:solidFill>
                <a:highlight>
                  <a:srgbClr val="FFFFFF"/>
                </a:highlight>
                <a:latin typeface="Times New Roman"/>
                <a:ea typeface="Times New Roman"/>
                <a:cs typeface="Times New Roman"/>
                <a:sym typeface="Times New Roman"/>
              </a:rPr>
              <a:t>Wan, D., Wen, M., Ji, F., Yu, H. and Chen, F., 2018. Non-orthogonal multiple access for cooperative communications: Challenges, opportunities, and trends. </a:t>
            </a:r>
            <a:r>
              <a:rPr i="1" lang="en-GB" sz="950">
                <a:solidFill>
                  <a:srgbClr val="000000"/>
                </a:solidFill>
                <a:highlight>
                  <a:srgbClr val="FFFFFF"/>
                </a:highlight>
                <a:latin typeface="Times New Roman"/>
                <a:ea typeface="Times New Roman"/>
                <a:cs typeface="Times New Roman"/>
                <a:sym typeface="Times New Roman"/>
              </a:rPr>
              <a:t>IEEE Wireless Communications</a:t>
            </a:r>
            <a:r>
              <a:rPr lang="en-GB" sz="950">
                <a:solidFill>
                  <a:srgbClr val="000000"/>
                </a:solidFill>
                <a:highlight>
                  <a:srgbClr val="FFFFFF"/>
                </a:highlight>
                <a:latin typeface="Times New Roman"/>
                <a:ea typeface="Times New Roman"/>
                <a:cs typeface="Times New Roman"/>
                <a:sym typeface="Times New Roman"/>
              </a:rPr>
              <a:t>, </a:t>
            </a:r>
            <a:r>
              <a:rPr i="1" lang="en-GB" sz="950">
                <a:solidFill>
                  <a:srgbClr val="000000"/>
                </a:solidFill>
                <a:highlight>
                  <a:srgbClr val="FFFFFF"/>
                </a:highlight>
                <a:latin typeface="Times New Roman"/>
                <a:ea typeface="Times New Roman"/>
                <a:cs typeface="Times New Roman"/>
                <a:sym typeface="Times New Roman"/>
              </a:rPr>
              <a:t>25</a:t>
            </a:r>
            <a:r>
              <a:rPr lang="en-GB" sz="950">
                <a:solidFill>
                  <a:srgbClr val="000000"/>
                </a:solidFill>
                <a:highlight>
                  <a:srgbClr val="FFFFFF"/>
                </a:highlight>
                <a:latin typeface="Times New Roman"/>
                <a:ea typeface="Times New Roman"/>
                <a:cs typeface="Times New Roman"/>
                <a:sym typeface="Times New Roman"/>
              </a:rPr>
              <a:t>(2), pp.109-117.</a:t>
            </a:r>
            <a:endParaRPr sz="1325"/>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15"/>
          <p:cNvPicPr preferRelativeResize="0"/>
          <p:nvPr/>
        </p:nvPicPr>
        <p:blipFill rotWithShape="1">
          <a:blip r:embed="rId3">
            <a:alphaModFix/>
          </a:blip>
          <a:srcRect b="0" l="0" r="0" t="0"/>
          <a:stretch/>
        </p:blipFill>
        <p:spPr>
          <a:xfrm>
            <a:off x="762000" y="904875"/>
            <a:ext cx="7620000" cy="3333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 Introduction</a:t>
            </a:r>
            <a:endParaRPr sz="2400"/>
          </a:p>
        </p:txBody>
      </p:sp>
      <p:sp>
        <p:nvSpPr>
          <p:cNvPr id="91" name="Google Shape;91;p2"/>
          <p:cNvSpPr txBox="1"/>
          <p:nvPr>
            <p:ph idx="1" type="body"/>
          </p:nvPr>
        </p:nvSpPr>
        <p:spPr>
          <a:xfrm>
            <a:off x="311700" y="1152475"/>
            <a:ext cx="2085000" cy="8004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NHS</a:t>
            </a:r>
            <a:endParaRPr sz="1600">
              <a:solidFill>
                <a:schemeClr val="dk1"/>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Major challenges</a:t>
            </a:r>
            <a:endParaRPr sz="1600"/>
          </a:p>
        </p:txBody>
      </p:sp>
      <p:pic>
        <p:nvPicPr>
          <p:cNvPr id="92" name="Google Shape;92;p2"/>
          <p:cNvPicPr preferRelativeResize="0"/>
          <p:nvPr/>
        </p:nvPicPr>
        <p:blipFill rotWithShape="1">
          <a:blip r:embed="rId3">
            <a:alphaModFix/>
          </a:blip>
          <a:srcRect b="0" l="0" r="0" t="0"/>
          <a:stretch/>
        </p:blipFill>
        <p:spPr>
          <a:xfrm>
            <a:off x="4408675" y="486650"/>
            <a:ext cx="4481548" cy="2520875"/>
          </a:xfrm>
          <a:prstGeom prst="rect">
            <a:avLst/>
          </a:prstGeom>
          <a:noFill/>
          <a:ln>
            <a:noFill/>
          </a:ln>
        </p:spPr>
      </p:pic>
      <p:pic>
        <p:nvPicPr>
          <p:cNvPr id="93" name="Google Shape;93;p2"/>
          <p:cNvPicPr preferRelativeResize="0"/>
          <p:nvPr/>
        </p:nvPicPr>
        <p:blipFill rotWithShape="1">
          <a:blip r:embed="rId4">
            <a:alphaModFix/>
          </a:blip>
          <a:srcRect b="0" l="0" r="0" t="0"/>
          <a:stretch/>
        </p:blipFill>
        <p:spPr>
          <a:xfrm>
            <a:off x="253775" y="2571750"/>
            <a:ext cx="3904697" cy="2190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Business problem</a:t>
            </a:r>
            <a:endParaRPr b="1" sz="2400"/>
          </a:p>
        </p:txBody>
      </p:sp>
      <p:sp>
        <p:nvSpPr>
          <p:cNvPr id="99" name="Google Shape;99;p3"/>
          <p:cNvSpPr txBox="1"/>
          <p:nvPr>
            <p:ph idx="1" type="body"/>
          </p:nvPr>
        </p:nvSpPr>
        <p:spPr>
          <a:xfrm>
            <a:off x="311700" y="1152475"/>
            <a:ext cx="3602700" cy="12756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Privatisation of financial aspects</a:t>
            </a:r>
            <a:endParaRPr sz="1600">
              <a:solidFill>
                <a:schemeClr val="dk1"/>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Increasing competition in the market (</a:t>
            </a:r>
            <a:r>
              <a:rPr lang="en-GB" sz="1600">
                <a:solidFill>
                  <a:schemeClr val="dk1"/>
                </a:solidFill>
                <a:highlight>
                  <a:srgbClr val="FFFFFF"/>
                </a:highlight>
                <a:latin typeface="Times New Roman"/>
                <a:ea typeface="Times New Roman"/>
                <a:cs typeface="Times New Roman"/>
                <a:sym typeface="Times New Roman"/>
              </a:rPr>
              <a:t>actuaries.org.uk, 2023)</a:t>
            </a:r>
            <a:endParaRPr sz="1600">
              <a:solidFill>
                <a:schemeClr val="dk1"/>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Lack of proper social care</a:t>
            </a:r>
            <a:endParaRPr sz="1600"/>
          </a:p>
        </p:txBody>
      </p:sp>
      <p:pic>
        <p:nvPicPr>
          <p:cNvPr id="100" name="Google Shape;100;p3"/>
          <p:cNvPicPr preferRelativeResize="0"/>
          <p:nvPr/>
        </p:nvPicPr>
        <p:blipFill rotWithShape="1">
          <a:blip r:embed="rId3">
            <a:alphaModFix/>
          </a:blip>
          <a:srcRect b="0" l="0" r="0" t="0"/>
          <a:stretch/>
        </p:blipFill>
        <p:spPr>
          <a:xfrm>
            <a:off x="424775" y="2571750"/>
            <a:ext cx="2857500" cy="1600200"/>
          </a:xfrm>
          <a:prstGeom prst="rect">
            <a:avLst/>
          </a:prstGeom>
          <a:noFill/>
          <a:ln>
            <a:noFill/>
          </a:ln>
        </p:spPr>
      </p:pic>
      <p:pic>
        <p:nvPicPr>
          <p:cNvPr id="101" name="Google Shape;101;p3"/>
          <p:cNvPicPr preferRelativeResize="0"/>
          <p:nvPr/>
        </p:nvPicPr>
        <p:blipFill rotWithShape="1">
          <a:blip r:embed="rId4">
            <a:alphaModFix/>
          </a:blip>
          <a:srcRect b="0" l="0" r="0" t="0"/>
          <a:stretch/>
        </p:blipFill>
        <p:spPr>
          <a:xfrm>
            <a:off x="3687975" y="1971649"/>
            <a:ext cx="2741627" cy="2800399"/>
          </a:xfrm>
          <a:prstGeom prst="rect">
            <a:avLst/>
          </a:prstGeom>
          <a:noFill/>
          <a:ln>
            <a:noFill/>
          </a:ln>
        </p:spPr>
      </p:pic>
      <p:pic>
        <p:nvPicPr>
          <p:cNvPr id="102" name="Google Shape;102;p3"/>
          <p:cNvPicPr preferRelativeResize="0"/>
          <p:nvPr/>
        </p:nvPicPr>
        <p:blipFill rotWithShape="1">
          <a:blip r:embed="rId5">
            <a:alphaModFix/>
          </a:blip>
          <a:srcRect b="0" l="0" r="0" t="0"/>
          <a:stretch/>
        </p:blipFill>
        <p:spPr>
          <a:xfrm>
            <a:off x="5401950" y="76444"/>
            <a:ext cx="3663775" cy="18354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Business problem (cont.)</a:t>
            </a:r>
            <a:endParaRPr sz="2400"/>
          </a:p>
        </p:txBody>
      </p:sp>
      <p:sp>
        <p:nvSpPr>
          <p:cNvPr id="108" name="Google Shape;108;p4"/>
          <p:cNvSpPr txBox="1"/>
          <p:nvPr>
            <p:ph idx="1" type="body"/>
          </p:nvPr>
        </p:nvSpPr>
        <p:spPr>
          <a:xfrm>
            <a:off x="311700" y="1152475"/>
            <a:ext cx="3938700" cy="16230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Unnecessary charges for patients</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GB" sz="1600">
                <a:solidFill>
                  <a:schemeClr val="dk1"/>
                </a:solidFill>
                <a:latin typeface="Times New Roman"/>
                <a:ea typeface="Times New Roman"/>
                <a:cs typeface="Times New Roman"/>
                <a:sym typeface="Times New Roman"/>
              </a:rPr>
              <a:t>The process of saving efficiency (</a:t>
            </a:r>
            <a:r>
              <a:rPr lang="en-GB" sz="1600">
                <a:solidFill>
                  <a:schemeClr val="dk1"/>
                </a:solidFill>
                <a:highlight>
                  <a:schemeClr val="lt1"/>
                </a:highlight>
                <a:latin typeface="Times New Roman"/>
                <a:ea typeface="Times New Roman"/>
                <a:cs typeface="Times New Roman"/>
                <a:sym typeface="Times New Roman"/>
              </a:rPr>
              <a:t>gcpit.org, 2023)</a:t>
            </a:r>
            <a:endParaRPr sz="1600">
              <a:solidFill>
                <a:schemeClr val="dk1"/>
              </a:solidFill>
              <a:highlight>
                <a:schemeClr val="lt1"/>
              </a:highlight>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Advancement of technology as a barrier</a:t>
            </a:r>
            <a:endParaRPr sz="1600"/>
          </a:p>
        </p:txBody>
      </p:sp>
      <p:pic>
        <p:nvPicPr>
          <p:cNvPr id="109" name="Google Shape;109;p4"/>
          <p:cNvPicPr preferRelativeResize="0"/>
          <p:nvPr/>
        </p:nvPicPr>
        <p:blipFill rotWithShape="1">
          <a:blip r:embed="rId3">
            <a:alphaModFix/>
          </a:blip>
          <a:srcRect b="0" l="0" r="0" t="0"/>
          <a:stretch/>
        </p:blipFill>
        <p:spPr>
          <a:xfrm>
            <a:off x="4756425" y="120074"/>
            <a:ext cx="4075875" cy="2451675"/>
          </a:xfrm>
          <a:prstGeom prst="rect">
            <a:avLst/>
          </a:prstGeom>
          <a:noFill/>
          <a:ln>
            <a:noFill/>
          </a:ln>
        </p:spPr>
      </p:pic>
      <p:pic>
        <p:nvPicPr>
          <p:cNvPr id="110" name="Google Shape;110;p4"/>
          <p:cNvPicPr preferRelativeResize="0"/>
          <p:nvPr/>
        </p:nvPicPr>
        <p:blipFill rotWithShape="1">
          <a:blip r:embed="rId4">
            <a:alphaModFix/>
          </a:blip>
          <a:srcRect b="0" l="0" r="0" t="0"/>
          <a:stretch/>
        </p:blipFill>
        <p:spPr>
          <a:xfrm>
            <a:off x="304713" y="2775475"/>
            <a:ext cx="3952675" cy="2041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Proposed approach to address business problem</a:t>
            </a:r>
            <a:r>
              <a:rPr lang="en-GB" sz="2400">
                <a:latin typeface="Times New Roman"/>
                <a:ea typeface="Times New Roman"/>
                <a:cs typeface="Times New Roman"/>
                <a:sym typeface="Times New Roman"/>
              </a:rPr>
              <a:t> </a:t>
            </a:r>
            <a:endParaRPr sz="2400"/>
          </a:p>
        </p:txBody>
      </p:sp>
      <p:sp>
        <p:nvSpPr>
          <p:cNvPr id="116" name="Google Shape;116;p5"/>
          <p:cNvSpPr txBox="1"/>
          <p:nvPr>
            <p:ph idx="1" type="body"/>
          </p:nvPr>
        </p:nvSpPr>
        <p:spPr>
          <a:xfrm>
            <a:off x="311700" y="1152475"/>
            <a:ext cx="6070200" cy="14193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Growth of private digital currencies (Dow, 2019)</a:t>
            </a:r>
            <a:endParaRPr sz="1600">
              <a:solidFill>
                <a:schemeClr val="dk1"/>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Increasing cooperation in a proper manner (Hoffmann </a:t>
            </a:r>
            <a:r>
              <a:rPr i="1" lang="en-GB" sz="1600">
                <a:solidFill>
                  <a:schemeClr val="dk1"/>
                </a:solidFill>
                <a:latin typeface="Times New Roman"/>
                <a:ea typeface="Times New Roman"/>
                <a:cs typeface="Times New Roman"/>
                <a:sym typeface="Times New Roman"/>
              </a:rPr>
              <a:t>et al.,</a:t>
            </a:r>
            <a:r>
              <a:rPr lang="en-GB" sz="1600">
                <a:solidFill>
                  <a:schemeClr val="dk1"/>
                </a:solidFill>
                <a:latin typeface="Times New Roman"/>
                <a:ea typeface="Times New Roman"/>
                <a:cs typeface="Times New Roman"/>
                <a:sym typeface="Times New Roman"/>
              </a:rPr>
              <a:t> 2018)</a:t>
            </a:r>
            <a:endParaRPr sz="1600">
              <a:solidFill>
                <a:schemeClr val="dk1"/>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Implementation of teleconsultancy facilities (Shachar </a:t>
            </a:r>
            <a:r>
              <a:rPr i="1" lang="en-GB" sz="1600">
                <a:solidFill>
                  <a:schemeClr val="dk1"/>
                </a:solidFill>
                <a:latin typeface="Times New Roman"/>
                <a:ea typeface="Times New Roman"/>
                <a:cs typeface="Times New Roman"/>
                <a:sym typeface="Times New Roman"/>
              </a:rPr>
              <a:t>et al.,</a:t>
            </a:r>
            <a:r>
              <a:rPr lang="en-GB" sz="1600">
                <a:solidFill>
                  <a:schemeClr val="dk1"/>
                </a:solidFill>
              </a:rPr>
              <a:t> 2020</a:t>
            </a:r>
            <a:r>
              <a:rPr lang="en-GB" sz="1600">
                <a:solidFill>
                  <a:schemeClr val="dk1"/>
                </a:solidFill>
                <a:latin typeface="Times New Roman"/>
                <a:ea typeface="Times New Roman"/>
                <a:cs typeface="Times New Roman"/>
                <a:sym typeface="Times New Roman"/>
              </a:rPr>
              <a:t>)</a:t>
            </a:r>
            <a:endParaRPr sz="1600"/>
          </a:p>
        </p:txBody>
      </p:sp>
      <p:pic>
        <p:nvPicPr>
          <p:cNvPr id="117" name="Google Shape;117;p5"/>
          <p:cNvPicPr preferRelativeResize="0"/>
          <p:nvPr/>
        </p:nvPicPr>
        <p:blipFill rotWithShape="1">
          <a:blip r:embed="rId3">
            <a:alphaModFix/>
          </a:blip>
          <a:srcRect b="0" l="0" r="0" t="0"/>
          <a:stretch/>
        </p:blipFill>
        <p:spPr>
          <a:xfrm>
            <a:off x="152400" y="2571750"/>
            <a:ext cx="3400389" cy="2266926"/>
          </a:xfrm>
          <a:prstGeom prst="rect">
            <a:avLst/>
          </a:prstGeom>
          <a:noFill/>
          <a:ln>
            <a:noFill/>
          </a:ln>
        </p:spPr>
      </p:pic>
      <p:pic>
        <p:nvPicPr>
          <p:cNvPr id="118" name="Google Shape;118;p5"/>
          <p:cNvPicPr preferRelativeResize="0"/>
          <p:nvPr/>
        </p:nvPicPr>
        <p:blipFill rotWithShape="1">
          <a:blip r:embed="rId4">
            <a:alphaModFix/>
          </a:blip>
          <a:srcRect b="0" l="0" r="0" t="0"/>
          <a:stretch/>
        </p:blipFill>
        <p:spPr>
          <a:xfrm>
            <a:off x="3682025" y="2440225"/>
            <a:ext cx="3400401" cy="161214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Challenges of implementation of proposed approaches</a:t>
            </a:r>
            <a:endParaRPr sz="2400"/>
          </a:p>
        </p:txBody>
      </p:sp>
      <p:sp>
        <p:nvSpPr>
          <p:cNvPr id="124" name="Google Shape;124;p6"/>
          <p:cNvSpPr txBox="1"/>
          <p:nvPr>
            <p:ph idx="1" type="body"/>
          </p:nvPr>
        </p:nvSpPr>
        <p:spPr>
          <a:xfrm>
            <a:off x="311700" y="1152475"/>
            <a:ext cx="5409900" cy="9279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Improper value of digital currencies (Amsyar </a:t>
            </a:r>
            <a:r>
              <a:rPr i="1" lang="en-GB" sz="1600">
                <a:solidFill>
                  <a:schemeClr val="dk1"/>
                </a:solidFill>
                <a:latin typeface="Times New Roman"/>
                <a:ea typeface="Times New Roman"/>
                <a:cs typeface="Times New Roman"/>
                <a:sym typeface="Times New Roman"/>
              </a:rPr>
              <a:t>et al.,</a:t>
            </a:r>
            <a:r>
              <a:rPr lang="en-GB" sz="1600">
                <a:solidFill>
                  <a:schemeClr val="dk1"/>
                </a:solidFill>
              </a:rPr>
              <a:t> 2020</a:t>
            </a:r>
            <a:r>
              <a:rPr lang="en-GB"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Security issues in communication (Wan </a:t>
            </a:r>
            <a:r>
              <a:rPr i="1" lang="en-GB" sz="1600">
                <a:solidFill>
                  <a:schemeClr val="dk1"/>
                </a:solidFill>
                <a:latin typeface="Times New Roman"/>
                <a:ea typeface="Times New Roman"/>
                <a:cs typeface="Times New Roman"/>
                <a:sym typeface="Times New Roman"/>
              </a:rPr>
              <a:t>et al.,</a:t>
            </a:r>
            <a:r>
              <a:rPr lang="en-GB" sz="1600">
                <a:solidFill>
                  <a:schemeClr val="dk1"/>
                </a:solidFill>
                <a:latin typeface="Times New Roman"/>
                <a:ea typeface="Times New Roman"/>
                <a:cs typeface="Times New Roman"/>
                <a:sym typeface="Times New Roman"/>
              </a:rPr>
              <a:t> 2018)</a:t>
            </a:r>
            <a:endParaRPr sz="1600"/>
          </a:p>
        </p:txBody>
      </p:sp>
      <p:pic>
        <p:nvPicPr>
          <p:cNvPr id="125" name="Google Shape;125;p6"/>
          <p:cNvPicPr preferRelativeResize="0"/>
          <p:nvPr/>
        </p:nvPicPr>
        <p:blipFill rotWithShape="1">
          <a:blip r:embed="rId3">
            <a:alphaModFix/>
          </a:blip>
          <a:srcRect b="0" l="0" r="0" t="0"/>
          <a:stretch/>
        </p:blipFill>
        <p:spPr>
          <a:xfrm>
            <a:off x="175575" y="2080375"/>
            <a:ext cx="4903688" cy="2758325"/>
          </a:xfrm>
          <a:prstGeom prst="rect">
            <a:avLst/>
          </a:prstGeom>
          <a:noFill/>
          <a:ln>
            <a:noFill/>
          </a:ln>
        </p:spPr>
      </p:pic>
      <p:pic>
        <p:nvPicPr>
          <p:cNvPr id="126" name="Google Shape;126;p6"/>
          <p:cNvPicPr preferRelativeResize="0"/>
          <p:nvPr/>
        </p:nvPicPr>
        <p:blipFill rotWithShape="1">
          <a:blip r:embed="rId4">
            <a:alphaModFix/>
          </a:blip>
          <a:srcRect b="0" l="0" r="0" t="0"/>
          <a:stretch/>
        </p:blipFill>
        <p:spPr>
          <a:xfrm>
            <a:off x="5277999" y="1607200"/>
            <a:ext cx="3554299" cy="22318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Deliverables and anticipated outcome</a:t>
            </a:r>
            <a:endParaRPr sz="2400"/>
          </a:p>
        </p:txBody>
      </p:sp>
      <p:sp>
        <p:nvSpPr>
          <p:cNvPr id="132" name="Google Shape;132;p7"/>
          <p:cNvSpPr txBox="1"/>
          <p:nvPr>
            <p:ph idx="1" type="body"/>
          </p:nvPr>
        </p:nvSpPr>
        <p:spPr>
          <a:xfrm>
            <a:off x="311700" y="1152475"/>
            <a:ext cx="4761300" cy="10785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Improvement in the policies of the NHS</a:t>
            </a:r>
            <a:endParaRPr sz="1600">
              <a:solidFill>
                <a:schemeClr val="dk1"/>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Services of the hospital (</a:t>
            </a:r>
            <a:r>
              <a:rPr lang="en-GB" sz="1600">
                <a:solidFill>
                  <a:schemeClr val="dk1"/>
                </a:solidFill>
                <a:highlight>
                  <a:srgbClr val="FFFFFF"/>
                </a:highlight>
                <a:latin typeface="Times New Roman"/>
                <a:ea typeface="Times New Roman"/>
                <a:cs typeface="Times New Roman"/>
                <a:sym typeface="Times New Roman"/>
              </a:rPr>
              <a:t>Bove and Houston, 2020)</a:t>
            </a:r>
            <a:endParaRPr sz="1600">
              <a:solidFill>
                <a:schemeClr val="dk1"/>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Satisfaction of the managers</a:t>
            </a:r>
            <a:endParaRPr sz="1600"/>
          </a:p>
        </p:txBody>
      </p:sp>
      <p:pic>
        <p:nvPicPr>
          <p:cNvPr id="133" name="Google Shape;133;p7"/>
          <p:cNvPicPr preferRelativeResize="0"/>
          <p:nvPr/>
        </p:nvPicPr>
        <p:blipFill rotWithShape="1">
          <a:blip r:embed="rId3">
            <a:alphaModFix/>
          </a:blip>
          <a:srcRect b="0" l="0" r="0" t="0"/>
          <a:stretch/>
        </p:blipFill>
        <p:spPr>
          <a:xfrm>
            <a:off x="5225400" y="915250"/>
            <a:ext cx="3766200" cy="2930494"/>
          </a:xfrm>
          <a:prstGeom prst="rect">
            <a:avLst/>
          </a:prstGeom>
          <a:noFill/>
          <a:ln>
            <a:noFill/>
          </a:ln>
        </p:spPr>
      </p:pic>
      <p:pic>
        <p:nvPicPr>
          <p:cNvPr id="134" name="Google Shape;134;p7"/>
          <p:cNvPicPr preferRelativeResize="0"/>
          <p:nvPr/>
        </p:nvPicPr>
        <p:blipFill rotWithShape="1">
          <a:blip r:embed="rId4">
            <a:alphaModFix/>
          </a:blip>
          <a:srcRect b="0" l="0" r="0" t="0"/>
          <a:stretch/>
        </p:blipFill>
        <p:spPr>
          <a:xfrm>
            <a:off x="311700" y="2230975"/>
            <a:ext cx="3910364" cy="26077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 Project plan</a:t>
            </a:r>
            <a:endParaRPr sz="2400"/>
          </a:p>
        </p:txBody>
      </p:sp>
      <p:sp>
        <p:nvSpPr>
          <p:cNvPr id="140" name="Google Shape;140;p8"/>
          <p:cNvSpPr txBox="1"/>
          <p:nvPr>
            <p:ph idx="1" type="body"/>
          </p:nvPr>
        </p:nvSpPr>
        <p:spPr>
          <a:xfrm>
            <a:off x="311700" y="1152475"/>
            <a:ext cx="7460400" cy="1229100"/>
          </a:xfrm>
          <a:prstGeom prst="rect">
            <a:avLst/>
          </a:prstGeom>
          <a:noFill/>
          <a:ln>
            <a:noFill/>
          </a:ln>
        </p:spPr>
        <p:txBody>
          <a:bodyPr anchorCtr="0" anchor="t" bIns="91425" lIns="91425" spcFirstLastPara="1" rIns="91425" wrap="square" tIns="91425">
            <a:normAutofit lnSpcReduction="10000"/>
          </a:bodyPr>
          <a:lstStyle/>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Change the affected policy</a:t>
            </a:r>
            <a:endParaRPr sz="1600">
              <a:solidFill>
                <a:schemeClr val="dk1"/>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Healthcare approaches</a:t>
            </a:r>
            <a:endParaRPr sz="1600">
              <a:solidFill>
                <a:schemeClr val="dk1"/>
              </a:solidFill>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Providing comprehensive technological knowledge (</a:t>
            </a:r>
            <a:r>
              <a:rPr lang="en-GB" sz="1600">
                <a:solidFill>
                  <a:schemeClr val="dk1"/>
                </a:solidFill>
                <a:highlight>
                  <a:srgbClr val="FFFFFF"/>
                </a:highlight>
                <a:latin typeface="Times New Roman"/>
                <a:ea typeface="Times New Roman"/>
                <a:cs typeface="Times New Roman"/>
                <a:sym typeface="Times New Roman"/>
              </a:rPr>
              <a:t>healthknowledge.org.uk, 2023)</a:t>
            </a:r>
            <a:endParaRPr sz="1600">
              <a:solidFill>
                <a:schemeClr val="dk1"/>
              </a:solidFill>
            </a:endParaRPr>
          </a:p>
        </p:txBody>
      </p:sp>
      <p:pic>
        <p:nvPicPr>
          <p:cNvPr id="141" name="Google Shape;141;p8"/>
          <p:cNvPicPr preferRelativeResize="0"/>
          <p:nvPr/>
        </p:nvPicPr>
        <p:blipFill rotWithShape="1">
          <a:blip r:embed="rId3">
            <a:alphaModFix/>
          </a:blip>
          <a:srcRect b="0" l="0" r="0" t="0"/>
          <a:stretch/>
        </p:blipFill>
        <p:spPr>
          <a:xfrm>
            <a:off x="140825" y="2516325"/>
            <a:ext cx="4677200" cy="2275400"/>
          </a:xfrm>
          <a:prstGeom prst="rect">
            <a:avLst/>
          </a:prstGeom>
          <a:noFill/>
          <a:ln>
            <a:noFill/>
          </a:ln>
        </p:spPr>
      </p:pic>
      <p:pic>
        <p:nvPicPr>
          <p:cNvPr id="142" name="Google Shape;142;p8"/>
          <p:cNvPicPr preferRelativeResize="0"/>
          <p:nvPr/>
        </p:nvPicPr>
        <p:blipFill rotWithShape="1">
          <a:blip r:embed="rId4">
            <a:alphaModFix/>
          </a:blip>
          <a:srcRect b="0" l="0" r="0" t="0"/>
          <a:stretch/>
        </p:blipFill>
        <p:spPr>
          <a:xfrm>
            <a:off x="5121025" y="2184700"/>
            <a:ext cx="3218500" cy="1609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100"/>
              <a:buFont typeface="Arial"/>
              <a:buNone/>
            </a:pPr>
            <a:r>
              <a:rPr b="1" lang="en-GB" sz="2400">
                <a:latin typeface="Times New Roman"/>
                <a:ea typeface="Times New Roman"/>
                <a:cs typeface="Times New Roman"/>
                <a:sym typeface="Times New Roman"/>
              </a:rPr>
              <a:t>Team</a:t>
            </a:r>
            <a:endParaRPr sz="2400"/>
          </a:p>
        </p:txBody>
      </p:sp>
      <p:sp>
        <p:nvSpPr>
          <p:cNvPr id="148" name="Google Shape;148;p9"/>
          <p:cNvSpPr txBox="1"/>
          <p:nvPr>
            <p:ph idx="1" type="body"/>
          </p:nvPr>
        </p:nvSpPr>
        <p:spPr>
          <a:xfrm>
            <a:off x="311700" y="1152475"/>
            <a:ext cx="2652900" cy="916500"/>
          </a:xfrm>
          <a:prstGeom prst="rect">
            <a:avLst/>
          </a:prstGeom>
          <a:noFill/>
          <a:ln>
            <a:noFill/>
          </a:ln>
        </p:spPr>
        <p:txBody>
          <a:bodyPr anchorCtr="0" anchor="t" bIns="91425" lIns="91425" spcFirstLastPara="1" rIns="91425" wrap="square" tIns="91425">
            <a:normAutofit/>
          </a:bodyPr>
          <a:lstStyle/>
          <a:p>
            <a:pPr indent="-355600" lvl="0" marL="457200" rtl="0" algn="just">
              <a:lnSpc>
                <a:spcPct val="115000"/>
              </a:lnSpc>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Senior Consultant</a:t>
            </a:r>
            <a:endParaRPr sz="2000">
              <a:solidFill>
                <a:schemeClr val="dk1"/>
              </a:solidFill>
              <a:latin typeface="Times New Roman"/>
              <a:ea typeface="Times New Roman"/>
              <a:cs typeface="Times New Roman"/>
              <a:sym typeface="Times New Roman"/>
            </a:endParaRPr>
          </a:p>
          <a:p>
            <a:pPr indent="-355600" lvl="0" marL="457200" rtl="0" algn="just">
              <a:lnSpc>
                <a:spcPct val="115000"/>
              </a:lnSpc>
              <a:spcBef>
                <a:spcPts val="0"/>
              </a:spcBef>
              <a:spcAft>
                <a:spcPts val="0"/>
              </a:spcAft>
              <a:buClr>
                <a:schemeClr val="dk1"/>
              </a:buClr>
              <a:buSzPts val="2000"/>
              <a:buFont typeface="Times New Roman"/>
              <a:buChar char="●"/>
            </a:pPr>
            <a:r>
              <a:rPr lang="en-GB" sz="2000">
                <a:solidFill>
                  <a:schemeClr val="dk1"/>
                </a:solidFill>
                <a:latin typeface="Times New Roman"/>
                <a:ea typeface="Times New Roman"/>
                <a:cs typeface="Times New Roman"/>
                <a:sym typeface="Times New Roman"/>
              </a:rPr>
              <a:t>Group of assistant</a:t>
            </a:r>
            <a:endParaRPr sz="2000"/>
          </a:p>
        </p:txBody>
      </p:sp>
      <p:pic>
        <p:nvPicPr>
          <p:cNvPr id="149" name="Google Shape;149;p9"/>
          <p:cNvPicPr preferRelativeResize="0"/>
          <p:nvPr/>
        </p:nvPicPr>
        <p:blipFill rotWithShape="1">
          <a:blip r:embed="rId3">
            <a:alphaModFix/>
          </a:blip>
          <a:srcRect b="0" l="0" r="0" t="0"/>
          <a:stretch/>
        </p:blipFill>
        <p:spPr>
          <a:xfrm>
            <a:off x="4331550" y="169700"/>
            <a:ext cx="4320900" cy="2882050"/>
          </a:xfrm>
          <a:prstGeom prst="rect">
            <a:avLst/>
          </a:prstGeom>
          <a:noFill/>
          <a:ln>
            <a:noFill/>
          </a:ln>
        </p:spPr>
      </p:pic>
      <p:pic>
        <p:nvPicPr>
          <p:cNvPr id="150" name="Google Shape;150;p9"/>
          <p:cNvPicPr preferRelativeResize="0"/>
          <p:nvPr/>
        </p:nvPicPr>
        <p:blipFill rotWithShape="1">
          <a:blip r:embed="rId4">
            <a:alphaModFix/>
          </a:blip>
          <a:srcRect b="0" l="0" r="0" t="0"/>
          <a:stretch/>
        </p:blipFill>
        <p:spPr>
          <a:xfrm>
            <a:off x="152400" y="2221375"/>
            <a:ext cx="4026750" cy="268785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